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063CB18A-8F19-8942-A8BD-54EFDC2C8A90}" type="datetimeFigureOut">
              <a:rPr lang="en-US" smtClean="0"/>
              <a:t>5/3/2024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69E7339C-88F9-C541-9CDD-674E447B275A}" type="slidenum">
              <a:rPr lang="en-US" smtClean="0"/>
              <a:t>‹#›</a:t>
            </a:fld>
            <a:endParaRPr lang="en-US"/>
          </a:p>
        </p:txBody>
      </p:sp>
    </p:spTree>
    <p:extLst>
      <p:ext uri="{BB962C8B-B14F-4D97-AF65-F5344CB8AC3E}">
        <p14:creationId xmlns:p14="http://schemas.microsoft.com/office/powerpoint/2010/main" val="385368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xml" /><Relationship Id="rId1" Type="http://schemas.openxmlformats.org/officeDocument/2006/relationships/slideLayout" Target="../slideLayouts/slideLayout1.xml" /><Relationship Id="rId4" Type="http://schemas.openxmlformats.org/officeDocument/2006/relationships/image" Target="../media/image16.png" /></Relationships>
</file>

<file path=ppt/slides/_rels/slide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xml" /><Relationship Id="rId1" Type="http://schemas.openxmlformats.org/officeDocument/2006/relationships/slideLayout" Target="../slideLayouts/slideLayout1.xml" /><Relationship Id="rId4" Type="http://schemas.openxmlformats.org/officeDocument/2006/relationships/image" Target="../media/image17.png" /></Relationships>
</file>

<file path=ppt/slides/_rels/slide1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xml" /><Relationship Id="rId1" Type="http://schemas.openxmlformats.org/officeDocument/2006/relationships/slideLayout" Target="../slideLayouts/slideLayout1.xml" /><Relationship Id="rId4" Type="http://schemas.openxmlformats.org/officeDocument/2006/relationships/image" Target="../media/image18.png" /></Relationships>
</file>

<file path=ppt/slides/_rels/slide1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xml" /><Relationship Id="rId1" Type="http://schemas.openxmlformats.org/officeDocument/2006/relationships/slideLayout" Target="../slideLayouts/slideLayout1.xml" /><Relationship Id="rId4" Type="http://schemas.openxmlformats.org/officeDocument/2006/relationships/image" Target="../media/image19.png" /></Relationships>
</file>

<file path=ppt/slides/_rels/slide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xml" /><Relationship Id="rId1" Type="http://schemas.openxmlformats.org/officeDocument/2006/relationships/slideLayout" Target="../slideLayouts/slideLayout1.xml" /><Relationship Id="rId4" Type="http://schemas.openxmlformats.org/officeDocument/2006/relationships/image" Target="../media/image20.png"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7.xml" /><Relationship Id="rId1" Type="http://schemas.openxmlformats.org/officeDocument/2006/relationships/slideLayout" Target="../slideLayouts/slideLayout1.xml" /><Relationship Id="rId4" Type="http://schemas.openxmlformats.org/officeDocument/2006/relationships/image" Target="../media/image21.png" /></Relationships>
</file>

<file path=ppt/slides/_rels/slide1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8.xml" /><Relationship Id="rId1" Type="http://schemas.openxmlformats.org/officeDocument/2006/relationships/slideLayout" Target="../slideLayouts/slideLayout1.xml" /><Relationship Id="rId4" Type="http://schemas.openxmlformats.org/officeDocument/2006/relationships/image" Target="../media/image22.png" /></Relationships>
</file>

<file path=ppt/slides/_rels/slide1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9.xml" /><Relationship Id="rId1" Type="http://schemas.openxmlformats.org/officeDocument/2006/relationships/slideLayout" Target="../slideLayouts/slideLayout1.xml" /><Relationship Id="rId4" Type="http://schemas.openxmlformats.org/officeDocument/2006/relationships/image" Target="../media/image23.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 Id="rId4" Type="http://schemas.openxmlformats.org/officeDocument/2006/relationships/image" Target="../media/image4.png" /></Relationships>
</file>

<file path=ppt/slides/_rels/slide2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0.xml" /><Relationship Id="rId1" Type="http://schemas.openxmlformats.org/officeDocument/2006/relationships/slideLayout" Target="../slideLayouts/slideLayout1.xml" /><Relationship Id="rId4" Type="http://schemas.openxmlformats.org/officeDocument/2006/relationships/image" Target="../media/image24.png"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 Id="rId4" Type="http://schemas.openxmlformats.org/officeDocument/2006/relationships/image" Target="../media/image25.png" /></Relationships>
</file>

<file path=ppt/slides/_rels/slide2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2.xml" /><Relationship Id="rId1" Type="http://schemas.openxmlformats.org/officeDocument/2006/relationships/slideLayout" Target="../slideLayouts/slideLayout1.xml" /><Relationship Id="rId4" Type="http://schemas.openxmlformats.org/officeDocument/2006/relationships/image" Target="../media/image26.png" /></Relationships>
</file>

<file path=ppt/slides/_rels/slide2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3.xml" /><Relationship Id="rId1" Type="http://schemas.openxmlformats.org/officeDocument/2006/relationships/slideLayout" Target="../slideLayouts/slideLayout1.xml" /><Relationship Id="rId6" Type="http://schemas.openxmlformats.org/officeDocument/2006/relationships/image" Target="../media/image29.png" /><Relationship Id="rId5" Type="http://schemas.openxmlformats.org/officeDocument/2006/relationships/image" Target="../media/image28.png" /><Relationship Id="rId4" Type="http://schemas.openxmlformats.org/officeDocument/2006/relationships/image" Target="../media/image27.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5.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6.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1.png" /><Relationship Id="rId2" Type="http://schemas.openxmlformats.org/officeDocument/2006/relationships/notesSlide" Target="../notesSlides/notesSlide6.xml" /><Relationship Id="rId1" Type="http://schemas.openxmlformats.org/officeDocument/2006/relationships/slideLayout" Target="../slideLayouts/slideLayout1.xml" /><Relationship Id="rId6" Type="http://schemas.openxmlformats.org/officeDocument/2006/relationships/image" Target="../media/image10.png" /><Relationship Id="rId5" Type="http://schemas.openxmlformats.org/officeDocument/2006/relationships/image" Target="../media/image9.png" /><Relationship Id="rId4" Type="http://schemas.openxmlformats.org/officeDocument/2006/relationships/image" Target="../media/image8.png"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xml" /><Relationship Id="rId1" Type="http://schemas.openxmlformats.org/officeDocument/2006/relationships/slideLayout" Target="../slideLayouts/slideLayout1.xml" /><Relationship Id="rId4" Type="http://schemas.openxmlformats.org/officeDocument/2006/relationships/image" Target="../media/image13.png"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xml" /><Relationship Id="rId1" Type="http://schemas.openxmlformats.org/officeDocument/2006/relationships/slideLayout" Target="../slideLayouts/slideLayout1.xml" /><Relationship Id="rId5" Type="http://schemas.openxmlformats.org/officeDocument/2006/relationships/image" Target="../media/image15.png" /><Relationship Id="rId4" Type="http://schemas.openxmlformats.org/officeDocument/2006/relationships/image" Target="../media/image14.png"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274" y="2637473"/>
            <a:ext cx="4930973" cy="2954536"/>
          </a:xfrm>
          <a:prstGeom prst="rect">
            <a:avLst/>
          </a:prstGeom>
        </p:spPr>
      </p:pic>
      <p:sp>
        <p:nvSpPr>
          <p:cNvPr id="6" name="Text 1"/>
          <p:cNvSpPr/>
          <p:nvPr/>
        </p:nvSpPr>
        <p:spPr>
          <a:xfrm>
            <a:off x="833199" y="1622346"/>
            <a:ext cx="7477601" cy="2874645"/>
          </a:xfrm>
          <a:prstGeom prst="rect">
            <a:avLst/>
          </a:prstGeom>
          <a:noFill/>
          <a:ln/>
        </p:spPr>
        <p:txBody>
          <a:bodyPr wrap="square" rtlCol="0" anchor="t"/>
          <a:lstStyle/>
          <a:p>
            <a:pPr marL="0" indent="0">
              <a:lnSpc>
                <a:spcPts val="7545"/>
              </a:lnSpc>
              <a:buNone/>
            </a:pPr>
            <a:r>
              <a:rPr lang="en-US" sz="6036" dirty="0">
                <a:solidFill>
                  <a:srgbClr val="1B1B27"/>
                </a:solidFill>
                <a:latin typeface="Corben" pitchFamily="34" charset="0"/>
                <a:ea typeface="Corben" pitchFamily="34" charset="-122"/>
                <a:cs typeface="Corben" pitchFamily="34" charset="-120"/>
              </a:rPr>
              <a:t>Introduction to Automated Electric Meter System</a:t>
            </a:r>
            <a:endParaRPr lang="en-US" sz="6036" dirty="0"/>
          </a:p>
        </p:txBody>
      </p:sp>
      <p:sp>
        <p:nvSpPr>
          <p:cNvPr id="7" name="Text 2"/>
          <p:cNvSpPr/>
          <p:nvPr/>
        </p:nvSpPr>
        <p:spPr>
          <a:xfrm>
            <a:off x="833199" y="4830247"/>
            <a:ext cx="7477601"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Automated electric meter systems leverage the power of IoT (Internet of Things) to revolutionize traditional metering processes. These advanced systems enable real-time data collection, remote monitoring, and optimized energy management for homes and management.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799267"/>
            <a:ext cx="9118163"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Real-time Monitoring and Analysis</a:t>
            </a:r>
            <a:endParaRPr lang="en-US" sz="4374" dirty="0"/>
          </a:p>
        </p:txBody>
      </p:sp>
      <p:sp>
        <p:nvSpPr>
          <p:cNvPr id="5" name="Text 2"/>
          <p:cNvSpPr/>
          <p:nvPr/>
        </p:nvSpPr>
        <p:spPr>
          <a:xfrm>
            <a:off x="2037993" y="2049066"/>
            <a:ext cx="2232065" cy="694373"/>
          </a:xfrm>
          <a:prstGeom prst="rect">
            <a:avLst/>
          </a:prstGeom>
          <a:noFill/>
          <a:ln/>
        </p:spPr>
        <p:txBody>
          <a:bodyPr wrap="squar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Continuous Visibility</a:t>
            </a:r>
            <a:endParaRPr lang="en-US" sz="2187" dirty="0"/>
          </a:p>
        </p:txBody>
      </p:sp>
      <p:sp>
        <p:nvSpPr>
          <p:cNvPr id="6" name="Text 3"/>
          <p:cNvSpPr/>
          <p:nvPr/>
        </p:nvSpPr>
        <p:spPr>
          <a:xfrm>
            <a:off x="2037993" y="2965609"/>
            <a:ext cx="2232065" cy="4264819"/>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IoT-enabled automated meter systems provide real-time visibility into energy consumption patterns, allowing utilities and customers to monitor usage trends in near real-time.</a:t>
            </a:r>
            <a:endParaRPr lang="en-US" sz="1750" dirty="0"/>
          </a:p>
        </p:txBody>
      </p:sp>
      <p:sp>
        <p:nvSpPr>
          <p:cNvPr id="7" name="Text 4"/>
          <p:cNvSpPr/>
          <p:nvPr/>
        </p:nvSpPr>
        <p:spPr>
          <a:xfrm>
            <a:off x="4819650" y="2049066"/>
            <a:ext cx="2232065" cy="694373"/>
          </a:xfrm>
          <a:prstGeom prst="rect">
            <a:avLst/>
          </a:prstGeom>
          <a:noFill/>
          <a:ln/>
        </p:spPr>
        <p:txBody>
          <a:bodyPr wrap="squar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Predictive Analytics</a:t>
            </a:r>
            <a:endParaRPr lang="en-US" sz="2187" dirty="0"/>
          </a:p>
        </p:txBody>
      </p:sp>
      <p:sp>
        <p:nvSpPr>
          <p:cNvPr id="8" name="Text 5"/>
          <p:cNvSpPr/>
          <p:nvPr/>
        </p:nvSpPr>
        <p:spPr>
          <a:xfrm>
            <a:off x="4819650" y="2965609"/>
            <a:ext cx="2232065" cy="3198614"/>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Advanced analytics platforms leverage the collected data to identify peak usage periods, forecast future demand, and proactively address potential grid imbalances.</a:t>
            </a:r>
            <a:endParaRPr lang="en-US" sz="1750" dirty="0"/>
          </a:p>
        </p:txBody>
      </p:sp>
      <p:sp>
        <p:nvSpPr>
          <p:cNvPr id="9" name="Text 6"/>
          <p:cNvSpPr/>
          <p:nvPr/>
        </p:nvSpPr>
        <p:spPr>
          <a:xfrm>
            <a:off x="7601307" y="2049066"/>
            <a:ext cx="2232065" cy="694373"/>
          </a:xfrm>
          <a:prstGeom prst="rect">
            <a:avLst/>
          </a:prstGeom>
          <a:noFill/>
          <a:ln/>
        </p:spPr>
        <p:txBody>
          <a:bodyPr wrap="squar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Anomaly Detection</a:t>
            </a:r>
            <a:endParaRPr lang="en-US" sz="2187" dirty="0"/>
          </a:p>
        </p:txBody>
      </p:sp>
      <p:sp>
        <p:nvSpPr>
          <p:cNvPr id="10" name="Text 7"/>
          <p:cNvSpPr/>
          <p:nvPr/>
        </p:nvSpPr>
        <p:spPr>
          <a:xfrm>
            <a:off x="7601307" y="2965609"/>
            <a:ext cx="2232065" cy="355401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Automated meter systems can detect and alert on unusual spikes or drops in energy consumption, enabling swift response to issues like equipment failures or theft.</a:t>
            </a:r>
            <a:endParaRPr lang="en-US" sz="1750" dirty="0"/>
          </a:p>
        </p:txBody>
      </p:sp>
      <p:sp>
        <p:nvSpPr>
          <p:cNvPr id="11" name="Text 8"/>
          <p:cNvSpPr/>
          <p:nvPr/>
        </p:nvSpPr>
        <p:spPr>
          <a:xfrm>
            <a:off x="10382964" y="2049066"/>
            <a:ext cx="2232065" cy="694373"/>
          </a:xfrm>
          <a:prstGeom prst="rect">
            <a:avLst/>
          </a:prstGeom>
          <a:noFill/>
          <a:ln/>
        </p:spPr>
        <p:txBody>
          <a:bodyPr wrap="squar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Customized Reporting</a:t>
            </a:r>
            <a:endParaRPr lang="en-US" sz="2187" dirty="0"/>
          </a:p>
        </p:txBody>
      </p:sp>
      <p:sp>
        <p:nvSpPr>
          <p:cNvPr id="12" name="Text 9"/>
          <p:cNvSpPr/>
          <p:nvPr/>
        </p:nvSpPr>
        <p:spPr>
          <a:xfrm>
            <a:off x="10382964" y="2965609"/>
            <a:ext cx="2232065" cy="355401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Intuitive dashboards and reports allow utilities and customers to access detailed energy usage information, supporting informed decision-making and optimization efforts.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907613"/>
            <a:ext cx="1030986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DFD- LEVEL 0- CONTEXT DIAGRAM</a:t>
            </a:r>
            <a:endParaRPr lang="en-US" sz="4374" dirty="0"/>
          </a:p>
        </p:txBody>
      </p:sp>
      <p:pic>
        <p:nvPicPr>
          <p:cNvPr id="5" name="Image 1" descr="preencoded.png"/>
          <p:cNvPicPr>
            <a:picLocks noChangeAspect="1"/>
          </p:cNvPicPr>
          <p:nvPr/>
        </p:nvPicPr>
        <p:blipFill>
          <a:blip r:embed="rId4"/>
          <a:stretch>
            <a:fillRect/>
          </a:stretch>
        </p:blipFill>
        <p:spPr>
          <a:xfrm>
            <a:off x="2037993" y="2046327"/>
            <a:ext cx="5863590" cy="52755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013817"/>
            <a:ext cx="6141482"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DFD- LEVEL 1  ADMIN</a:t>
            </a:r>
            <a:endParaRPr lang="en-US" sz="4374" dirty="0"/>
          </a:p>
        </p:txBody>
      </p:sp>
      <p:pic>
        <p:nvPicPr>
          <p:cNvPr id="5" name="Image 1" descr="preencoded.png"/>
          <p:cNvPicPr>
            <a:picLocks noChangeAspect="1"/>
          </p:cNvPicPr>
          <p:nvPr/>
        </p:nvPicPr>
        <p:blipFill>
          <a:blip r:embed="rId4"/>
          <a:stretch>
            <a:fillRect/>
          </a:stretch>
        </p:blipFill>
        <p:spPr>
          <a:xfrm>
            <a:off x="2037993" y="2041446"/>
            <a:ext cx="6513552" cy="51743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958215"/>
            <a:ext cx="5602605"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DFD- LEVEL 1  KSEB</a:t>
            </a:r>
            <a:endParaRPr lang="en-US" sz="4374" dirty="0"/>
          </a:p>
        </p:txBody>
      </p:sp>
      <p:pic>
        <p:nvPicPr>
          <p:cNvPr id="5" name="Image 1" descr="preencoded.png"/>
          <p:cNvPicPr>
            <a:picLocks noChangeAspect="1"/>
          </p:cNvPicPr>
          <p:nvPr/>
        </p:nvPicPr>
        <p:blipFill>
          <a:blip r:embed="rId4"/>
          <a:stretch>
            <a:fillRect/>
          </a:stretch>
        </p:blipFill>
        <p:spPr>
          <a:xfrm>
            <a:off x="2037993" y="2096929"/>
            <a:ext cx="7868126" cy="51744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958215"/>
            <a:ext cx="5686901"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DFD- LEVEL 1  USER</a:t>
            </a:r>
            <a:endParaRPr lang="en-US" sz="4374" dirty="0"/>
          </a:p>
        </p:txBody>
      </p:sp>
      <p:pic>
        <p:nvPicPr>
          <p:cNvPr id="5" name="Image 1" descr="preencoded.png"/>
          <p:cNvPicPr>
            <a:picLocks noChangeAspect="1"/>
          </p:cNvPicPr>
          <p:nvPr/>
        </p:nvPicPr>
        <p:blipFill>
          <a:blip r:embed="rId4"/>
          <a:stretch>
            <a:fillRect/>
          </a:stretch>
        </p:blipFill>
        <p:spPr>
          <a:xfrm>
            <a:off x="2037993" y="2096929"/>
            <a:ext cx="6783705" cy="51743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958215"/>
            <a:ext cx="5728216"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DFD- LEVEL 2  KSEB</a:t>
            </a:r>
            <a:endParaRPr lang="en-US" sz="4374" dirty="0"/>
          </a:p>
        </p:txBody>
      </p:sp>
      <p:pic>
        <p:nvPicPr>
          <p:cNvPr id="5" name="Image 1" descr="preencoded.png"/>
          <p:cNvPicPr>
            <a:picLocks noChangeAspect="1"/>
          </p:cNvPicPr>
          <p:nvPr/>
        </p:nvPicPr>
        <p:blipFill>
          <a:blip r:embed="rId4"/>
          <a:stretch>
            <a:fillRect/>
          </a:stretch>
        </p:blipFill>
        <p:spPr>
          <a:xfrm>
            <a:off x="2037993" y="2096929"/>
            <a:ext cx="8627031" cy="51743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757476"/>
            <a:ext cx="10554414"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Cost Savings and Efficiency ImprovementsDFD</a:t>
            </a:r>
            <a:endParaRPr lang="en-US" sz="4374" dirty="0"/>
          </a:p>
        </p:txBody>
      </p:sp>
      <p:sp>
        <p:nvSpPr>
          <p:cNvPr id="5" name="Shape 2"/>
          <p:cNvSpPr/>
          <p:nvPr/>
        </p:nvSpPr>
        <p:spPr>
          <a:xfrm>
            <a:off x="2037993" y="2764155"/>
            <a:ext cx="499943" cy="499943"/>
          </a:xfrm>
          <a:prstGeom prst="roundRect">
            <a:avLst>
              <a:gd name="adj" fmla="val 20000"/>
            </a:avLst>
          </a:prstGeom>
          <a:solidFill>
            <a:srgbClr val="D2D9F9"/>
          </a:solidFill>
          <a:ln w="7620">
            <a:solidFill>
              <a:srgbClr val="B8BFDF"/>
            </a:solidFill>
            <a:prstDash val="solid"/>
          </a:ln>
        </p:spPr>
      </p:sp>
      <p:sp>
        <p:nvSpPr>
          <p:cNvPr id="6" name="Text 3"/>
          <p:cNvSpPr/>
          <p:nvPr/>
        </p:nvSpPr>
        <p:spPr>
          <a:xfrm>
            <a:off x="2238732" y="2805827"/>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7" name="Text 4"/>
          <p:cNvSpPr/>
          <p:nvPr/>
        </p:nvSpPr>
        <p:spPr>
          <a:xfrm>
            <a:off x="2760107" y="2840474"/>
            <a:ext cx="3291126"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Reduced Operating Costs</a:t>
            </a:r>
            <a:endParaRPr lang="en-US" sz="2187" dirty="0"/>
          </a:p>
        </p:txBody>
      </p:sp>
      <p:sp>
        <p:nvSpPr>
          <p:cNvPr id="8" name="Text 5"/>
          <p:cNvSpPr/>
          <p:nvPr/>
        </p:nvSpPr>
        <p:spPr>
          <a:xfrm>
            <a:off x="2760107" y="3320891"/>
            <a:ext cx="4444008"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IoT-based automated meter systems eliminate the need for costly manual meter readings, reducing labor and transportation expenses for utility companies.</a:t>
            </a:r>
            <a:endParaRPr lang="en-US" sz="1750" dirty="0"/>
          </a:p>
        </p:txBody>
      </p:sp>
      <p:sp>
        <p:nvSpPr>
          <p:cNvPr id="9" name="Shape 6"/>
          <p:cNvSpPr/>
          <p:nvPr/>
        </p:nvSpPr>
        <p:spPr>
          <a:xfrm>
            <a:off x="7426285" y="2764155"/>
            <a:ext cx="499943" cy="499943"/>
          </a:xfrm>
          <a:prstGeom prst="roundRect">
            <a:avLst>
              <a:gd name="adj" fmla="val 20000"/>
            </a:avLst>
          </a:prstGeom>
          <a:solidFill>
            <a:srgbClr val="D2D9F9"/>
          </a:solidFill>
          <a:ln w="7620">
            <a:solidFill>
              <a:srgbClr val="B8BFDF"/>
            </a:solidFill>
            <a:prstDash val="solid"/>
          </a:ln>
        </p:spPr>
      </p:sp>
      <p:sp>
        <p:nvSpPr>
          <p:cNvPr id="10" name="Text 7"/>
          <p:cNvSpPr/>
          <p:nvPr/>
        </p:nvSpPr>
        <p:spPr>
          <a:xfrm>
            <a:off x="7589282" y="2805827"/>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1" name="Text 8"/>
          <p:cNvSpPr/>
          <p:nvPr/>
        </p:nvSpPr>
        <p:spPr>
          <a:xfrm>
            <a:off x="8148399" y="2840474"/>
            <a:ext cx="3249335"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Optimized Energy Usage</a:t>
            </a:r>
            <a:endParaRPr lang="en-US" sz="2187" dirty="0"/>
          </a:p>
        </p:txBody>
      </p:sp>
      <p:sp>
        <p:nvSpPr>
          <p:cNvPr id="12" name="Text 9"/>
          <p:cNvSpPr/>
          <p:nvPr/>
        </p:nvSpPr>
        <p:spPr>
          <a:xfrm>
            <a:off x="8148399" y="3320891"/>
            <a:ext cx="4444008"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Real-time data and advanced analytics allow customers and utilities to identify efficiency opportunities, leading to reduced energy consumption and lower utility bills.</a:t>
            </a:r>
            <a:endParaRPr lang="en-US" sz="1750" dirty="0"/>
          </a:p>
        </p:txBody>
      </p:sp>
      <p:sp>
        <p:nvSpPr>
          <p:cNvPr id="13" name="Shape 10"/>
          <p:cNvSpPr/>
          <p:nvPr/>
        </p:nvSpPr>
        <p:spPr>
          <a:xfrm>
            <a:off x="2037993" y="5493663"/>
            <a:ext cx="499943" cy="499943"/>
          </a:xfrm>
          <a:prstGeom prst="roundRect">
            <a:avLst>
              <a:gd name="adj" fmla="val 20000"/>
            </a:avLst>
          </a:prstGeom>
          <a:solidFill>
            <a:srgbClr val="D2D9F9"/>
          </a:solidFill>
          <a:ln w="7620">
            <a:solidFill>
              <a:srgbClr val="B8BFDF"/>
            </a:solidFill>
            <a:prstDash val="solid"/>
          </a:ln>
        </p:spPr>
      </p:sp>
      <p:sp>
        <p:nvSpPr>
          <p:cNvPr id="14" name="Text 11"/>
          <p:cNvSpPr/>
          <p:nvPr/>
        </p:nvSpPr>
        <p:spPr>
          <a:xfrm>
            <a:off x="2194322" y="5535335"/>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5" name="Text 12"/>
          <p:cNvSpPr/>
          <p:nvPr/>
        </p:nvSpPr>
        <p:spPr>
          <a:xfrm>
            <a:off x="2760107" y="5569982"/>
            <a:ext cx="3264575"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Asset Lifetime Extension</a:t>
            </a:r>
            <a:endParaRPr lang="en-US" sz="2187" dirty="0"/>
          </a:p>
        </p:txBody>
      </p:sp>
      <p:sp>
        <p:nvSpPr>
          <p:cNvPr id="16" name="Text 13"/>
          <p:cNvSpPr/>
          <p:nvPr/>
        </p:nvSpPr>
        <p:spPr>
          <a:xfrm>
            <a:off x="2760107" y="6050399"/>
            <a:ext cx="4444008"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Predictive maintenance capabilities of IoT systems help extend the lifespan of grid infrastructure, deferring costly equipment replacements and upgrades.</a:t>
            </a:r>
            <a:endParaRPr lang="en-US" sz="1750" dirty="0"/>
          </a:p>
        </p:txBody>
      </p:sp>
      <p:sp>
        <p:nvSpPr>
          <p:cNvPr id="17" name="Shape 14"/>
          <p:cNvSpPr/>
          <p:nvPr/>
        </p:nvSpPr>
        <p:spPr>
          <a:xfrm>
            <a:off x="7426285" y="5493663"/>
            <a:ext cx="499943" cy="499943"/>
          </a:xfrm>
          <a:prstGeom prst="roundRect">
            <a:avLst>
              <a:gd name="adj" fmla="val 20000"/>
            </a:avLst>
          </a:prstGeom>
          <a:solidFill>
            <a:srgbClr val="D2D9F9"/>
          </a:solidFill>
          <a:ln w="7620">
            <a:solidFill>
              <a:srgbClr val="B8BFDF"/>
            </a:solidFill>
            <a:prstDash val="solid"/>
          </a:ln>
        </p:spPr>
      </p:sp>
      <p:sp>
        <p:nvSpPr>
          <p:cNvPr id="18" name="Text 15"/>
          <p:cNvSpPr/>
          <p:nvPr/>
        </p:nvSpPr>
        <p:spPr>
          <a:xfrm>
            <a:off x="7591544" y="5535335"/>
            <a:ext cx="16942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4</a:t>
            </a:r>
            <a:endParaRPr lang="en-US" sz="2624" dirty="0"/>
          </a:p>
        </p:txBody>
      </p:sp>
      <p:sp>
        <p:nvSpPr>
          <p:cNvPr id="19" name="Text 16"/>
          <p:cNvSpPr/>
          <p:nvPr/>
        </p:nvSpPr>
        <p:spPr>
          <a:xfrm>
            <a:off x="8148399" y="5569982"/>
            <a:ext cx="3799046"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Improved Revenue Collection</a:t>
            </a:r>
            <a:endParaRPr lang="en-US" sz="2187" dirty="0"/>
          </a:p>
        </p:txBody>
      </p:sp>
      <p:sp>
        <p:nvSpPr>
          <p:cNvPr id="20" name="Text 17"/>
          <p:cNvSpPr/>
          <p:nvPr/>
        </p:nvSpPr>
        <p:spPr>
          <a:xfrm>
            <a:off x="8148399" y="6050399"/>
            <a:ext cx="4444008"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Automated meters and tamper detection features minimize revenue losses from electricity theft and inaccurate billing, boosting the bottom line for utilities.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657112"/>
            <a:ext cx="6503551"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TABLES - KSEB OFFICE</a:t>
            </a:r>
            <a:endParaRPr lang="en-US" sz="4374" dirty="0"/>
          </a:p>
        </p:txBody>
      </p:sp>
      <p:pic>
        <p:nvPicPr>
          <p:cNvPr id="5" name="Image 1" descr="preencoded.png"/>
          <p:cNvPicPr>
            <a:picLocks noChangeAspect="1"/>
          </p:cNvPicPr>
          <p:nvPr/>
        </p:nvPicPr>
        <p:blipFill>
          <a:blip r:embed="rId4"/>
          <a:stretch>
            <a:fillRect/>
          </a:stretch>
        </p:blipFill>
        <p:spPr>
          <a:xfrm>
            <a:off x="2037993" y="2795826"/>
            <a:ext cx="10554414" cy="377654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135499"/>
            <a:ext cx="10510599"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TABLES - ELECTRICITY CONSUMERS</a:t>
            </a:r>
            <a:endParaRPr lang="en-US" sz="4374" dirty="0"/>
          </a:p>
        </p:txBody>
      </p:sp>
      <p:pic>
        <p:nvPicPr>
          <p:cNvPr id="5" name="Image 1" descr="preencoded.png"/>
          <p:cNvPicPr>
            <a:picLocks noChangeAspect="1"/>
          </p:cNvPicPr>
          <p:nvPr/>
        </p:nvPicPr>
        <p:blipFill>
          <a:blip r:embed="rId4"/>
          <a:stretch>
            <a:fillRect/>
          </a:stretch>
        </p:blipFill>
        <p:spPr>
          <a:xfrm>
            <a:off x="2037993" y="2274213"/>
            <a:ext cx="10554414" cy="481976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888808"/>
            <a:ext cx="6247209"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TABLES - FEEDBACKS</a:t>
            </a:r>
            <a:endParaRPr lang="en-US" sz="4374" dirty="0"/>
          </a:p>
        </p:txBody>
      </p:sp>
      <p:pic>
        <p:nvPicPr>
          <p:cNvPr id="5" name="Image 1" descr="preencoded.png"/>
          <p:cNvPicPr>
            <a:picLocks noChangeAspect="1"/>
          </p:cNvPicPr>
          <p:nvPr/>
        </p:nvPicPr>
        <p:blipFill>
          <a:blip r:embed="rId4"/>
          <a:stretch>
            <a:fillRect/>
          </a:stretch>
        </p:blipFill>
        <p:spPr>
          <a:xfrm>
            <a:off x="2037993" y="3027521"/>
            <a:ext cx="10554414" cy="331327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78868"/>
            <a:ext cx="10116741"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Overview of Traditional Meter Systems</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Traditional electric meters, often referred to as analog or electromechanical meters, have been the primary means of measuring electricity consumption for decades. These meters use a spinning disk to track power usage, with the number of revolutions corresponding to the amount of energy consumed.</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2334101"/>
            <a:ext cx="8022788"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TABLES - ANNOUNCEMENT</a:t>
            </a:r>
            <a:endParaRPr lang="en-US" sz="4374" dirty="0"/>
          </a:p>
        </p:txBody>
      </p:sp>
      <p:pic>
        <p:nvPicPr>
          <p:cNvPr id="5" name="Image 1" descr="preencoded.png"/>
          <p:cNvPicPr>
            <a:picLocks noChangeAspect="1"/>
          </p:cNvPicPr>
          <p:nvPr/>
        </p:nvPicPr>
        <p:blipFill>
          <a:blip r:embed="rId4"/>
          <a:stretch>
            <a:fillRect/>
          </a:stretch>
        </p:blipFill>
        <p:spPr>
          <a:xfrm>
            <a:off x="2037993" y="3472815"/>
            <a:ext cx="10554414" cy="242268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371243"/>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TABLES - BILLS</a:t>
            </a:r>
            <a:endParaRPr lang="en-US" sz="4374" dirty="0"/>
          </a:p>
        </p:txBody>
      </p:sp>
      <p:pic>
        <p:nvPicPr>
          <p:cNvPr id="5" name="Image 1" descr="preencoded.png"/>
          <p:cNvPicPr>
            <a:picLocks noChangeAspect="1"/>
          </p:cNvPicPr>
          <p:nvPr/>
        </p:nvPicPr>
        <p:blipFill>
          <a:blip r:embed="rId4"/>
          <a:stretch>
            <a:fillRect/>
          </a:stretch>
        </p:blipFill>
        <p:spPr>
          <a:xfrm>
            <a:off x="2037993" y="2509957"/>
            <a:ext cx="10554414" cy="43484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2199799"/>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TABLES - REQUEST</a:t>
            </a:r>
            <a:endParaRPr lang="en-US" sz="4374" dirty="0"/>
          </a:p>
        </p:txBody>
      </p:sp>
      <p:pic>
        <p:nvPicPr>
          <p:cNvPr id="5" name="Image 1" descr="preencoded.png"/>
          <p:cNvPicPr>
            <a:picLocks noChangeAspect="1"/>
          </p:cNvPicPr>
          <p:nvPr/>
        </p:nvPicPr>
        <p:blipFill>
          <a:blip r:embed="rId4"/>
          <a:stretch>
            <a:fillRect/>
          </a:stretch>
        </p:blipFill>
        <p:spPr>
          <a:xfrm>
            <a:off x="2037993" y="3338513"/>
            <a:ext cx="10554414" cy="26911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9F9FF">
              <a:alpha val="75000"/>
            </a:srgbClr>
          </a:solidFill>
          <a:ln/>
        </p:spPr>
      </p:sp>
      <p:sp>
        <p:nvSpPr>
          <p:cNvPr id="4" name="Text 1"/>
          <p:cNvSpPr/>
          <p:nvPr/>
        </p:nvSpPr>
        <p:spPr>
          <a:xfrm>
            <a:off x="2696528" y="534710"/>
            <a:ext cx="7667268" cy="607576"/>
          </a:xfrm>
          <a:prstGeom prst="rect">
            <a:avLst/>
          </a:prstGeom>
          <a:noFill/>
          <a:ln/>
        </p:spPr>
        <p:txBody>
          <a:bodyPr wrap="none" rtlCol="0" anchor="t"/>
          <a:lstStyle/>
          <a:p>
            <a:pPr marL="0" indent="0">
              <a:lnSpc>
                <a:spcPts val="4785"/>
              </a:lnSpc>
              <a:buNone/>
            </a:pPr>
            <a:r>
              <a:rPr lang="en-US" sz="3828" dirty="0">
                <a:solidFill>
                  <a:srgbClr val="1B1B27"/>
                </a:solidFill>
                <a:latin typeface="Corben" pitchFamily="34" charset="0"/>
                <a:ea typeface="Corben" pitchFamily="34" charset="-122"/>
                <a:cs typeface="Corben" pitchFamily="34" charset="-120"/>
              </a:rPr>
              <a:t>Future Trends and Advancements</a:t>
            </a:r>
            <a:endParaRPr lang="en-US" sz="3828" dirty="0"/>
          </a:p>
        </p:txBody>
      </p:sp>
      <p:pic>
        <p:nvPicPr>
          <p:cNvPr id="5" name="Image 1" descr="preencoded.png"/>
          <p:cNvPicPr>
            <a:picLocks noChangeAspect="1"/>
          </p:cNvPicPr>
          <p:nvPr/>
        </p:nvPicPr>
        <p:blipFill>
          <a:blip r:embed="rId4"/>
          <a:stretch>
            <a:fillRect/>
          </a:stretch>
        </p:blipFill>
        <p:spPr>
          <a:xfrm>
            <a:off x="4243745" y="1531144"/>
            <a:ext cx="1524119" cy="1431369"/>
          </a:xfrm>
          <a:prstGeom prst="rect">
            <a:avLst/>
          </a:prstGeom>
        </p:spPr>
      </p:pic>
      <p:sp>
        <p:nvSpPr>
          <p:cNvPr id="6" name="Text 2"/>
          <p:cNvSpPr/>
          <p:nvPr/>
        </p:nvSpPr>
        <p:spPr>
          <a:xfrm>
            <a:off x="4969788" y="2237780"/>
            <a:ext cx="71795" cy="388977"/>
          </a:xfrm>
          <a:prstGeom prst="rect">
            <a:avLst/>
          </a:prstGeom>
          <a:noFill/>
          <a:ln/>
        </p:spPr>
        <p:txBody>
          <a:bodyPr wrap="none" rtlCol="0" anchor="t"/>
          <a:lstStyle/>
          <a:p>
            <a:pPr marL="0" indent="0" algn="ctr">
              <a:lnSpc>
                <a:spcPts val="3063"/>
              </a:lnSpc>
              <a:buNone/>
            </a:pPr>
            <a:r>
              <a:rPr lang="en-US" sz="1914" dirty="0">
                <a:solidFill>
                  <a:srgbClr val="404155"/>
                </a:solidFill>
                <a:latin typeface="Corben" pitchFamily="34" charset="0"/>
                <a:ea typeface="Corben" pitchFamily="34" charset="-122"/>
                <a:cs typeface="Corben" pitchFamily="34" charset="-120"/>
              </a:rPr>
              <a:t>1</a:t>
            </a:r>
            <a:endParaRPr lang="en-US" sz="1914" dirty="0"/>
          </a:p>
        </p:txBody>
      </p:sp>
      <p:sp>
        <p:nvSpPr>
          <p:cNvPr id="7" name="Text 3"/>
          <p:cNvSpPr/>
          <p:nvPr/>
        </p:nvSpPr>
        <p:spPr>
          <a:xfrm>
            <a:off x="5962293" y="1881068"/>
            <a:ext cx="2430780" cy="303848"/>
          </a:xfrm>
          <a:prstGeom prst="rect">
            <a:avLst/>
          </a:prstGeom>
          <a:noFill/>
          <a:ln/>
        </p:spPr>
        <p:txBody>
          <a:bodyPr wrap="none" rtlCol="0" anchor="t"/>
          <a:lstStyle/>
          <a:p>
            <a:pPr marL="0" indent="0" algn="l">
              <a:lnSpc>
                <a:spcPts val="2393"/>
              </a:lnSpc>
              <a:buNone/>
            </a:pPr>
            <a:r>
              <a:rPr lang="en-US" sz="1914" dirty="0">
                <a:solidFill>
                  <a:srgbClr val="404155"/>
                </a:solidFill>
                <a:latin typeface="Corben" pitchFamily="34" charset="0"/>
                <a:ea typeface="Corben" pitchFamily="34" charset="-122"/>
                <a:cs typeface="Corben" pitchFamily="34" charset="-120"/>
              </a:rPr>
              <a:t>Grid Modernization</a:t>
            </a:r>
            <a:endParaRPr lang="en-US" sz="1914" dirty="0"/>
          </a:p>
        </p:txBody>
      </p:sp>
      <p:sp>
        <p:nvSpPr>
          <p:cNvPr id="8" name="Text 4"/>
          <p:cNvSpPr/>
          <p:nvPr/>
        </p:nvSpPr>
        <p:spPr>
          <a:xfrm>
            <a:off x="5962293" y="2301597"/>
            <a:ext cx="5404961" cy="310991"/>
          </a:xfrm>
          <a:prstGeom prst="rect">
            <a:avLst/>
          </a:prstGeom>
          <a:noFill/>
          <a:ln/>
        </p:spPr>
        <p:txBody>
          <a:bodyPr wrap="none" rtlCol="0" anchor="t"/>
          <a:lstStyle/>
          <a:p>
            <a:pPr marL="0" indent="0" algn="l">
              <a:lnSpc>
                <a:spcPts val="2450"/>
              </a:lnSpc>
              <a:buNone/>
            </a:pPr>
            <a:r>
              <a:rPr lang="en-US" sz="1531" dirty="0">
                <a:solidFill>
                  <a:srgbClr val="404155"/>
                </a:solidFill>
                <a:latin typeface="Nobile" pitchFamily="34" charset="0"/>
                <a:ea typeface="Nobile" pitchFamily="34" charset="-122"/>
                <a:cs typeface="Nobile" pitchFamily="34" charset="-120"/>
              </a:rPr>
              <a:t>Integrating renewable energy and smart grid technologies</a:t>
            </a:r>
            <a:endParaRPr lang="en-US" sz="1531" dirty="0"/>
          </a:p>
        </p:txBody>
      </p:sp>
      <p:sp>
        <p:nvSpPr>
          <p:cNvPr id="9" name="Shape 5"/>
          <p:cNvSpPr/>
          <p:nvPr/>
        </p:nvSpPr>
        <p:spPr>
          <a:xfrm>
            <a:off x="5816441" y="2965311"/>
            <a:ext cx="6068735" cy="19407"/>
          </a:xfrm>
          <a:prstGeom prst="roundRect">
            <a:avLst>
              <a:gd name="adj" fmla="val 450926"/>
            </a:avLst>
          </a:prstGeom>
          <a:solidFill>
            <a:srgbClr val="B8BFDF"/>
          </a:solidFill>
          <a:ln/>
        </p:spPr>
      </p:sp>
      <p:pic>
        <p:nvPicPr>
          <p:cNvPr id="10" name="Image 2" descr="preencoded.png"/>
          <p:cNvPicPr>
            <a:picLocks noChangeAspect="1"/>
          </p:cNvPicPr>
          <p:nvPr/>
        </p:nvPicPr>
        <p:blipFill>
          <a:blip r:embed="rId5"/>
          <a:stretch>
            <a:fillRect/>
          </a:stretch>
        </p:blipFill>
        <p:spPr>
          <a:xfrm>
            <a:off x="3481626" y="3011091"/>
            <a:ext cx="3048238" cy="1431369"/>
          </a:xfrm>
          <a:prstGeom prst="rect">
            <a:avLst/>
          </a:prstGeom>
        </p:spPr>
      </p:pic>
      <p:sp>
        <p:nvSpPr>
          <p:cNvPr id="11" name="Text 6"/>
          <p:cNvSpPr/>
          <p:nvPr/>
        </p:nvSpPr>
        <p:spPr>
          <a:xfrm>
            <a:off x="4942284" y="3532227"/>
            <a:ext cx="126802" cy="388977"/>
          </a:xfrm>
          <a:prstGeom prst="rect">
            <a:avLst/>
          </a:prstGeom>
          <a:noFill/>
          <a:ln/>
        </p:spPr>
        <p:txBody>
          <a:bodyPr wrap="none" rtlCol="0" anchor="t"/>
          <a:lstStyle/>
          <a:p>
            <a:pPr marL="0" indent="0" algn="ctr">
              <a:lnSpc>
                <a:spcPts val="3063"/>
              </a:lnSpc>
              <a:buNone/>
            </a:pPr>
            <a:r>
              <a:rPr lang="en-US" sz="1914" dirty="0">
                <a:solidFill>
                  <a:srgbClr val="404155"/>
                </a:solidFill>
                <a:latin typeface="Corben" pitchFamily="34" charset="0"/>
                <a:ea typeface="Corben" pitchFamily="34" charset="-122"/>
                <a:cs typeface="Corben" pitchFamily="34" charset="-120"/>
              </a:rPr>
              <a:t>2</a:t>
            </a:r>
            <a:endParaRPr lang="en-US" sz="1914" dirty="0"/>
          </a:p>
        </p:txBody>
      </p:sp>
      <p:sp>
        <p:nvSpPr>
          <p:cNvPr id="12" name="Text 7"/>
          <p:cNvSpPr/>
          <p:nvPr/>
        </p:nvSpPr>
        <p:spPr>
          <a:xfrm>
            <a:off x="6724293" y="3205520"/>
            <a:ext cx="2442924" cy="303848"/>
          </a:xfrm>
          <a:prstGeom prst="rect">
            <a:avLst/>
          </a:prstGeom>
          <a:noFill/>
          <a:ln/>
        </p:spPr>
        <p:txBody>
          <a:bodyPr wrap="none" rtlCol="0" anchor="t"/>
          <a:lstStyle/>
          <a:p>
            <a:pPr marL="0" indent="0" algn="l">
              <a:lnSpc>
                <a:spcPts val="2393"/>
              </a:lnSpc>
              <a:buNone/>
            </a:pPr>
            <a:r>
              <a:rPr lang="en-US" sz="1914" dirty="0">
                <a:solidFill>
                  <a:srgbClr val="404155"/>
                </a:solidFill>
                <a:latin typeface="Corben" pitchFamily="34" charset="0"/>
                <a:ea typeface="Corben" pitchFamily="34" charset="-122"/>
                <a:cs typeface="Corben" pitchFamily="34" charset="-120"/>
              </a:rPr>
              <a:t>AI-powered Analytics</a:t>
            </a:r>
            <a:endParaRPr lang="en-US" sz="1914" dirty="0"/>
          </a:p>
        </p:txBody>
      </p:sp>
      <p:sp>
        <p:nvSpPr>
          <p:cNvPr id="13" name="Text 8"/>
          <p:cNvSpPr/>
          <p:nvPr/>
        </p:nvSpPr>
        <p:spPr>
          <a:xfrm>
            <a:off x="6724293" y="3626048"/>
            <a:ext cx="5015032" cy="621983"/>
          </a:xfrm>
          <a:prstGeom prst="rect">
            <a:avLst/>
          </a:prstGeom>
          <a:noFill/>
          <a:ln/>
        </p:spPr>
        <p:txBody>
          <a:bodyPr wrap="square" rtlCol="0" anchor="t"/>
          <a:lstStyle/>
          <a:p>
            <a:pPr marL="0" indent="0" algn="l">
              <a:lnSpc>
                <a:spcPts val="2450"/>
              </a:lnSpc>
              <a:buNone/>
            </a:pPr>
            <a:r>
              <a:rPr lang="en-US" sz="1531" dirty="0">
                <a:solidFill>
                  <a:srgbClr val="404155"/>
                </a:solidFill>
                <a:latin typeface="Nobile" pitchFamily="34" charset="0"/>
                <a:ea typeface="Nobile" pitchFamily="34" charset="-122"/>
                <a:cs typeface="Nobile" pitchFamily="34" charset="-120"/>
              </a:rPr>
              <a:t>Leveraging machine learning for predictive maintenance</a:t>
            </a:r>
            <a:endParaRPr lang="en-US" sz="1531" dirty="0"/>
          </a:p>
        </p:txBody>
      </p:sp>
      <p:sp>
        <p:nvSpPr>
          <p:cNvPr id="14" name="Shape 9"/>
          <p:cNvSpPr/>
          <p:nvPr/>
        </p:nvSpPr>
        <p:spPr>
          <a:xfrm>
            <a:off x="6578441" y="4445258"/>
            <a:ext cx="5306735" cy="19407"/>
          </a:xfrm>
          <a:prstGeom prst="roundRect">
            <a:avLst>
              <a:gd name="adj" fmla="val 450926"/>
            </a:avLst>
          </a:prstGeom>
          <a:solidFill>
            <a:srgbClr val="B8BFDF"/>
          </a:solidFill>
          <a:ln/>
        </p:spPr>
      </p:sp>
      <p:pic>
        <p:nvPicPr>
          <p:cNvPr id="15" name="Image 3" descr="preencoded.png"/>
          <p:cNvPicPr>
            <a:picLocks noChangeAspect="1"/>
          </p:cNvPicPr>
          <p:nvPr/>
        </p:nvPicPr>
        <p:blipFill>
          <a:blip r:embed="rId6"/>
          <a:stretch>
            <a:fillRect/>
          </a:stretch>
        </p:blipFill>
        <p:spPr>
          <a:xfrm>
            <a:off x="2719507" y="4491038"/>
            <a:ext cx="4572357" cy="1431369"/>
          </a:xfrm>
          <a:prstGeom prst="rect">
            <a:avLst/>
          </a:prstGeom>
        </p:spPr>
      </p:pic>
      <p:sp>
        <p:nvSpPr>
          <p:cNvPr id="16" name="Text 10"/>
          <p:cNvSpPr/>
          <p:nvPr/>
        </p:nvSpPr>
        <p:spPr>
          <a:xfrm>
            <a:off x="4937403" y="5012174"/>
            <a:ext cx="136565" cy="388977"/>
          </a:xfrm>
          <a:prstGeom prst="rect">
            <a:avLst/>
          </a:prstGeom>
          <a:noFill/>
          <a:ln/>
        </p:spPr>
        <p:txBody>
          <a:bodyPr wrap="none" rtlCol="0" anchor="t"/>
          <a:lstStyle/>
          <a:p>
            <a:pPr marL="0" indent="0" algn="ctr">
              <a:lnSpc>
                <a:spcPts val="3063"/>
              </a:lnSpc>
              <a:buNone/>
            </a:pPr>
            <a:r>
              <a:rPr lang="en-US" sz="1914" dirty="0">
                <a:solidFill>
                  <a:srgbClr val="404155"/>
                </a:solidFill>
                <a:latin typeface="Corben" pitchFamily="34" charset="0"/>
                <a:ea typeface="Corben" pitchFamily="34" charset="-122"/>
                <a:cs typeface="Corben" pitchFamily="34" charset="-120"/>
              </a:rPr>
              <a:t>3</a:t>
            </a:r>
            <a:endParaRPr lang="en-US" sz="1914" dirty="0"/>
          </a:p>
        </p:txBody>
      </p:sp>
      <p:sp>
        <p:nvSpPr>
          <p:cNvPr id="17" name="Text 11"/>
          <p:cNvSpPr/>
          <p:nvPr/>
        </p:nvSpPr>
        <p:spPr>
          <a:xfrm>
            <a:off x="7486293" y="4840962"/>
            <a:ext cx="3602236" cy="303848"/>
          </a:xfrm>
          <a:prstGeom prst="rect">
            <a:avLst/>
          </a:prstGeom>
          <a:noFill/>
          <a:ln/>
        </p:spPr>
        <p:txBody>
          <a:bodyPr wrap="none" rtlCol="0" anchor="t"/>
          <a:lstStyle/>
          <a:p>
            <a:pPr marL="0" indent="0" algn="l">
              <a:lnSpc>
                <a:spcPts val="2393"/>
              </a:lnSpc>
              <a:buNone/>
            </a:pPr>
            <a:r>
              <a:rPr lang="en-US" sz="1914" dirty="0">
                <a:solidFill>
                  <a:srgbClr val="404155"/>
                </a:solidFill>
                <a:latin typeface="Corben" pitchFamily="34" charset="0"/>
                <a:ea typeface="Corben" pitchFamily="34" charset="-122"/>
                <a:cs typeface="Corben" pitchFamily="34" charset="-120"/>
              </a:rPr>
              <a:t>Blockchain-based Transactions</a:t>
            </a:r>
            <a:endParaRPr lang="en-US" sz="1914" dirty="0"/>
          </a:p>
        </p:txBody>
      </p:sp>
      <p:sp>
        <p:nvSpPr>
          <p:cNvPr id="18" name="Text 12"/>
          <p:cNvSpPr/>
          <p:nvPr/>
        </p:nvSpPr>
        <p:spPr>
          <a:xfrm>
            <a:off x="7486293" y="5261491"/>
            <a:ext cx="4212788" cy="310991"/>
          </a:xfrm>
          <a:prstGeom prst="rect">
            <a:avLst/>
          </a:prstGeom>
          <a:noFill/>
          <a:ln/>
        </p:spPr>
        <p:txBody>
          <a:bodyPr wrap="none" rtlCol="0" anchor="t"/>
          <a:lstStyle/>
          <a:p>
            <a:pPr marL="0" indent="0" algn="l">
              <a:lnSpc>
                <a:spcPts val="2450"/>
              </a:lnSpc>
              <a:buNone/>
            </a:pPr>
            <a:r>
              <a:rPr lang="en-US" sz="1531" dirty="0">
                <a:solidFill>
                  <a:srgbClr val="404155"/>
                </a:solidFill>
                <a:latin typeface="Nobile" pitchFamily="34" charset="0"/>
                <a:ea typeface="Nobile" pitchFamily="34" charset="-122"/>
                <a:cs typeface="Nobile" pitchFamily="34" charset="-120"/>
              </a:rPr>
              <a:t>Enabling secure, decentralized energy trading</a:t>
            </a:r>
            <a:endParaRPr lang="en-US" sz="1531" dirty="0"/>
          </a:p>
        </p:txBody>
      </p:sp>
      <p:sp>
        <p:nvSpPr>
          <p:cNvPr id="19" name="Text 13"/>
          <p:cNvSpPr/>
          <p:nvPr/>
        </p:nvSpPr>
        <p:spPr>
          <a:xfrm>
            <a:off x="2696528" y="6141125"/>
            <a:ext cx="9237226" cy="1554956"/>
          </a:xfrm>
          <a:prstGeom prst="rect">
            <a:avLst/>
          </a:prstGeom>
          <a:noFill/>
          <a:ln/>
        </p:spPr>
        <p:txBody>
          <a:bodyPr wrap="square" rtlCol="0" anchor="t"/>
          <a:lstStyle/>
          <a:p>
            <a:pPr marL="0" indent="0">
              <a:lnSpc>
                <a:spcPts val="2450"/>
              </a:lnSpc>
              <a:buNone/>
            </a:pPr>
            <a:r>
              <a:rPr lang="en-US" sz="1531" dirty="0">
                <a:solidFill>
                  <a:srgbClr val="404155"/>
                </a:solidFill>
                <a:latin typeface="Nobile" pitchFamily="34" charset="0"/>
                <a:ea typeface="Nobile" pitchFamily="34" charset="-122"/>
                <a:cs typeface="Nobile" pitchFamily="34" charset="-120"/>
              </a:rPr>
              <a:t>As the electric utility industry continues to evolve, the future of automated meter systems will be shaped by advancements in grid modernization, AI-powered analytics, and blockchain-based energy transactions. These innovations will unlock new levels of efficiency, transparency, and flexibility in energy management, empowering both utilities and consumers to optimize resource utilization and drive sustainable transformation.</a:t>
            </a:r>
            <a:endParaRPr lang="en-US" sz="153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75855"/>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Limitations of Traditional Meter Systems</a:t>
            </a:r>
            <a:endParaRPr lang="en-US" sz="4374" dirty="0"/>
          </a:p>
        </p:txBody>
      </p:sp>
      <p:sp>
        <p:nvSpPr>
          <p:cNvPr id="6" name="Text 2"/>
          <p:cNvSpPr/>
          <p:nvPr/>
        </p:nvSpPr>
        <p:spPr>
          <a:xfrm>
            <a:off x="1188601" y="3797856"/>
            <a:ext cx="7122200" cy="726043"/>
          </a:xfrm>
          <a:prstGeom prst="rect">
            <a:avLst/>
          </a:prstGeom>
          <a:noFill/>
          <a:ln/>
        </p:spPr>
        <p:txBody>
          <a:bodyPr wrap="square" rtlCol="0" anchor="t"/>
          <a:lstStyle/>
          <a:p>
            <a:pPr marL="342900" indent="-342900" algn="l">
              <a:lnSpc>
                <a:spcPts val="2799"/>
              </a:lnSpc>
              <a:buSzPct val="100000"/>
              <a:buChar char="•"/>
            </a:pPr>
            <a:r>
              <a:rPr lang="en-US" sz="1750" dirty="0">
                <a:solidFill>
                  <a:srgbClr val="404155"/>
                </a:solidFill>
                <a:latin typeface="Nobile" pitchFamily="34" charset="0"/>
                <a:ea typeface="Nobile" pitchFamily="34" charset="-122"/>
                <a:cs typeface="Nobile" pitchFamily="34" charset="-120"/>
              </a:rPr>
              <a:t>Manual meter reading: </a:t>
            </a:r>
            <a:r>
              <a:rPr lang="en-US" sz="1750" dirty="0">
                <a:solidFill>
                  <a:srgbClr val="000000"/>
                </a:solidFill>
                <a:latin typeface="Nobile" pitchFamily="34" charset="0"/>
                <a:ea typeface="Nobile" pitchFamily="34" charset="-122"/>
                <a:cs typeface="Nobile" pitchFamily="34" charset="-120"/>
              </a:rPr>
              <a:t>📋</a:t>
            </a:r>
            <a:r>
              <a:rPr lang="en-US" sz="1750" dirty="0">
                <a:solidFill>
                  <a:srgbClr val="404155"/>
                </a:solidFill>
                <a:latin typeface="Nobile" pitchFamily="34" charset="0"/>
                <a:ea typeface="Nobile" pitchFamily="34" charset="-122"/>
                <a:cs typeface="Nobile" pitchFamily="34" charset="-120"/>
              </a:rPr>
              <a:t> Traditional meters require periodic manual readings, leading to inaccuracies and inefficiencies.</a:t>
            </a:r>
            <a:endParaRPr lang="en-US" sz="1750" dirty="0"/>
          </a:p>
        </p:txBody>
      </p:sp>
      <p:sp>
        <p:nvSpPr>
          <p:cNvPr id="7" name="Text 3"/>
          <p:cNvSpPr/>
          <p:nvPr/>
        </p:nvSpPr>
        <p:spPr>
          <a:xfrm>
            <a:off x="1188600" y="4746486"/>
            <a:ext cx="7122200" cy="726043"/>
          </a:xfrm>
          <a:prstGeom prst="rect">
            <a:avLst/>
          </a:prstGeom>
          <a:noFill/>
          <a:ln/>
        </p:spPr>
        <p:txBody>
          <a:bodyPr wrap="square" rtlCol="0" anchor="t"/>
          <a:lstStyle/>
          <a:p>
            <a:pPr marL="342900" indent="-342900" algn="l">
              <a:lnSpc>
                <a:spcPts val="2799"/>
              </a:lnSpc>
              <a:buSzPct val="100000"/>
              <a:buChar char="•"/>
            </a:pPr>
            <a:r>
              <a:rPr lang="en-US" sz="1750" dirty="0">
                <a:solidFill>
                  <a:srgbClr val="404155"/>
                </a:solidFill>
                <a:latin typeface="Nobile" pitchFamily="34" charset="0"/>
                <a:ea typeface="Nobile" pitchFamily="34" charset="-122"/>
                <a:cs typeface="Nobile" pitchFamily="34" charset="-120"/>
              </a:rPr>
              <a:t>Lack of real-time data: </a:t>
            </a:r>
            <a:r>
              <a:rPr lang="en-US" sz="1750" dirty="0">
                <a:solidFill>
                  <a:srgbClr val="000000"/>
                </a:solidFill>
                <a:latin typeface="Nobile" pitchFamily="34" charset="0"/>
                <a:ea typeface="Nobile" pitchFamily="34" charset="-122"/>
                <a:cs typeface="Nobile" pitchFamily="34" charset="-120"/>
              </a:rPr>
              <a:t>🕰️</a:t>
            </a:r>
            <a:r>
              <a:rPr lang="en-US" sz="1750" dirty="0">
                <a:solidFill>
                  <a:srgbClr val="404155"/>
                </a:solidFill>
                <a:latin typeface="Nobile" pitchFamily="34" charset="0"/>
                <a:ea typeface="Nobile" pitchFamily="34" charset="-122"/>
                <a:cs typeface="Nobile" pitchFamily="34" charset="-120"/>
              </a:rPr>
              <a:t> Analog meters provide limited visibility into energy usage patterns, hindering effective management.</a:t>
            </a:r>
            <a:endParaRPr lang="en-US" sz="1750" dirty="0"/>
          </a:p>
        </p:txBody>
      </p:sp>
      <p:sp>
        <p:nvSpPr>
          <p:cNvPr id="8" name="Text 4"/>
          <p:cNvSpPr/>
          <p:nvPr/>
        </p:nvSpPr>
        <p:spPr>
          <a:xfrm>
            <a:off x="1188600" y="5805785"/>
            <a:ext cx="7122200" cy="726043"/>
          </a:xfrm>
          <a:prstGeom prst="rect">
            <a:avLst/>
          </a:prstGeom>
          <a:noFill/>
          <a:ln/>
        </p:spPr>
        <p:txBody>
          <a:bodyPr wrap="square" rtlCol="0" anchor="t"/>
          <a:lstStyle/>
          <a:p>
            <a:pPr marL="342900" indent="-342900" algn="l">
              <a:lnSpc>
                <a:spcPts val="2799"/>
              </a:lnSpc>
              <a:buSzPct val="100000"/>
              <a:buChar char="•"/>
            </a:pPr>
            <a:r>
              <a:rPr lang="en-US" sz="1750" dirty="0">
                <a:solidFill>
                  <a:srgbClr val="404155"/>
                </a:solidFill>
                <a:latin typeface="Nobile" pitchFamily="34" charset="0"/>
                <a:ea typeface="Nobile" pitchFamily="34" charset="-122"/>
                <a:cs typeface="Nobile" pitchFamily="34" charset="-120"/>
              </a:rPr>
              <a:t>Maintenance challenges: </a:t>
            </a:r>
            <a:r>
              <a:rPr lang="en-US" sz="1750" dirty="0">
                <a:solidFill>
                  <a:srgbClr val="000000"/>
                </a:solidFill>
                <a:latin typeface="Nobile" pitchFamily="34" charset="0"/>
                <a:ea typeface="Nobile" pitchFamily="34" charset="-122"/>
                <a:cs typeface="Nobile" pitchFamily="34" charset="-120"/>
              </a:rPr>
              <a:t>🔧</a:t>
            </a:r>
            <a:r>
              <a:rPr lang="en-US" sz="1750" dirty="0">
                <a:solidFill>
                  <a:srgbClr val="404155"/>
                </a:solidFill>
                <a:latin typeface="Nobile" pitchFamily="34" charset="0"/>
                <a:ea typeface="Nobile" pitchFamily="34" charset="-122"/>
                <a:cs typeface="Nobile" pitchFamily="34" charset="-120"/>
              </a:rPr>
              <a:t> Mechanical meters are susceptible to wear and tear, requiring frequent on-site maintenance.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Benefits of Automated Meter Systems</a:t>
            </a:r>
            <a:endParaRPr lang="en-US" sz="4374" dirty="0"/>
          </a:p>
        </p:txBody>
      </p:sp>
      <p:sp>
        <p:nvSpPr>
          <p:cNvPr id="6" name="Text 2"/>
          <p:cNvSpPr/>
          <p:nvPr/>
        </p:nvSpPr>
        <p:spPr>
          <a:xfrm>
            <a:off x="833199" y="3606879"/>
            <a:ext cx="7477601"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Automated meter systems offer enhanced efficiency, improved data accuracy, and real-time visibility into energy consumption. They enable remote monitoring, streamlined billing, and proactive detection of issues to optimize resource management.</a:t>
            </a:r>
            <a:endParaRPr lang="en-US" sz="1750" dirty="0"/>
          </a:p>
        </p:txBody>
      </p:sp>
      <p:sp>
        <p:nvSpPr>
          <p:cNvPr id="7" name="Text 3"/>
          <p:cNvSpPr/>
          <p:nvPr/>
        </p:nvSpPr>
        <p:spPr>
          <a:xfrm>
            <a:off x="833199" y="5278398"/>
            <a:ext cx="7477601"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By automating the metering process, these systems reduce manual labor and human error, resulting in cost savings for utilities and customers alike.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IoT-based Automated Meter System</a:t>
            </a:r>
            <a:endParaRPr lang="en-US" sz="4374" dirty="0"/>
          </a:p>
        </p:txBody>
      </p:sp>
      <p:sp>
        <p:nvSpPr>
          <p:cNvPr id="6" name="Text 2"/>
          <p:cNvSpPr/>
          <p:nvPr/>
        </p:nvSpPr>
        <p:spPr>
          <a:xfrm>
            <a:off x="833199" y="3429238"/>
            <a:ext cx="7477601"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IoT-based automated meter systems leverage connected devices and cloud-based analytics to revolutionize electric metering. These advanced systems enable real-time data collection, remote monitoring, and intelligent energy management for homes and businesses.</a:t>
            </a:r>
            <a:endParaRPr lang="en-US" sz="1750" dirty="0"/>
          </a:p>
        </p:txBody>
      </p:sp>
      <p:sp>
        <p:nvSpPr>
          <p:cNvPr id="7" name="Text 3"/>
          <p:cNvSpPr/>
          <p:nvPr/>
        </p:nvSpPr>
        <p:spPr>
          <a:xfrm>
            <a:off x="833199" y="5456158"/>
            <a:ext cx="7477601"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By integrating smart meters, sensors, and communication modules, IoT-based systems provide unprecedented visibility and control over energy usage patterns.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3055501" y="493395"/>
            <a:ext cx="8519279" cy="1120854"/>
          </a:xfrm>
          <a:prstGeom prst="rect">
            <a:avLst/>
          </a:prstGeom>
          <a:noFill/>
          <a:ln/>
        </p:spPr>
        <p:txBody>
          <a:bodyPr wrap="square" rtlCol="0" anchor="t"/>
          <a:lstStyle/>
          <a:p>
            <a:pPr marL="0" indent="0">
              <a:lnSpc>
                <a:spcPts val="4413"/>
              </a:lnSpc>
              <a:buNone/>
            </a:pPr>
            <a:r>
              <a:rPr lang="en-US" sz="3531" dirty="0">
                <a:solidFill>
                  <a:srgbClr val="1B1B27"/>
                </a:solidFill>
                <a:latin typeface="Corben" pitchFamily="34" charset="0"/>
                <a:ea typeface="Corben" pitchFamily="34" charset="-122"/>
                <a:cs typeface="Corben" pitchFamily="34" charset="-120"/>
              </a:rPr>
              <a:t>Components of IoT-based Automated Meter System</a:t>
            </a:r>
            <a:endParaRPr lang="en-US" sz="3531" dirty="0"/>
          </a:p>
        </p:txBody>
      </p:sp>
      <p:pic>
        <p:nvPicPr>
          <p:cNvPr id="5" name="Image 1" descr="preencoded.png"/>
          <p:cNvPicPr>
            <a:picLocks noChangeAspect="1"/>
          </p:cNvPicPr>
          <p:nvPr/>
        </p:nvPicPr>
        <p:blipFill>
          <a:blip r:embed="rId4"/>
          <a:stretch>
            <a:fillRect/>
          </a:stretch>
        </p:blipFill>
        <p:spPr>
          <a:xfrm>
            <a:off x="3055501" y="1972866"/>
            <a:ext cx="1928098" cy="1191577"/>
          </a:xfrm>
          <a:prstGeom prst="rect">
            <a:avLst/>
          </a:prstGeom>
        </p:spPr>
      </p:pic>
      <p:sp>
        <p:nvSpPr>
          <p:cNvPr id="6" name="Text 2"/>
          <p:cNvSpPr/>
          <p:nvPr/>
        </p:nvSpPr>
        <p:spPr>
          <a:xfrm>
            <a:off x="3055501" y="3388519"/>
            <a:ext cx="1928098" cy="280154"/>
          </a:xfrm>
          <a:prstGeom prst="rect">
            <a:avLst/>
          </a:prstGeom>
          <a:noFill/>
          <a:ln/>
        </p:spPr>
        <p:txBody>
          <a:bodyPr wrap="none" rtlCol="0" anchor="t"/>
          <a:lstStyle/>
          <a:p>
            <a:pPr marL="0" indent="0" algn="l">
              <a:lnSpc>
                <a:spcPts val="2207"/>
              </a:lnSpc>
              <a:buNone/>
            </a:pPr>
            <a:r>
              <a:rPr lang="en-US" sz="1765" dirty="0">
                <a:solidFill>
                  <a:srgbClr val="404155"/>
                </a:solidFill>
                <a:latin typeface="Corben" pitchFamily="34" charset="0"/>
                <a:ea typeface="Corben" pitchFamily="34" charset="-122"/>
                <a:cs typeface="Corben" pitchFamily="34" charset="-120"/>
              </a:rPr>
              <a:t>Smart Meters</a:t>
            </a:r>
            <a:endParaRPr lang="en-US" sz="1765" dirty="0"/>
          </a:p>
        </p:txBody>
      </p:sp>
      <p:sp>
        <p:nvSpPr>
          <p:cNvPr id="7" name="Text 3"/>
          <p:cNvSpPr/>
          <p:nvPr/>
        </p:nvSpPr>
        <p:spPr>
          <a:xfrm>
            <a:off x="3055501" y="3776186"/>
            <a:ext cx="1928098" cy="2007751"/>
          </a:xfrm>
          <a:prstGeom prst="rect">
            <a:avLst/>
          </a:prstGeom>
          <a:noFill/>
          <a:ln/>
        </p:spPr>
        <p:txBody>
          <a:bodyPr wrap="square" rtlCol="0" anchor="t"/>
          <a:lstStyle/>
          <a:p>
            <a:pPr marL="0" indent="0" algn="l">
              <a:lnSpc>
                <a:spcPts val="2260"/>
              </a:lnSpc>
              <a:buNone/>
            </a:pPr>
            <a:r>
              <a:rPr lang="en-US" sz="1412" dirty="0">
                <a:solidFill>
                  <a:srgbClr val="404155"/>
                </a:solidFill>
                <a:latin typeface="Nobile" pitchFamily="34" charset="0"/>
                <a:ea typeface="Nobile" pitchFamily="34" charset="-122"/>
                <a:cs typeface="Nobile" pitchFamily="34" charset="-120"/>
              </a:rPr>
              <a:t>Advanced digital meters that capture real-time energy usage data and communicate it wirelessly to the utility.</a:t>
            </a:r>
            <a:endParaRPr lang="en-US" sz="1412" dirty="0"/>
          </a:p>
        </p:txBody>
      </p:sp>
      <p:pic>
        <p:nvPicPr>
          <p:cNvPr id="8" name="Image 2" descr="preencoded.png"/>
          <p:cNvPicPr>
            <a:picLocks noChangeAspect="1"/>
          </p:cNvPicPr>
          <p:nvPr/>
        </p:nvPicPr>
        <p:blipFill>
          <a:blip r:embed="rId5"/>
          <a:stretch>
            <a:fillRect/>
          </a:stretch>
        </p:blipFill>
        <p:spPr>
          <a:xfrm>
            <a:off x="5252561" y="1972866"/>
            <a:ext cx="1928098" cy="1191577"/>
          </a:xfrm>
          <a:prstGeom prst="rect">
            <a:avLst/>
          </a:prstGeom>
        </p:spPr>
      </p:pic>
      <p:sp>
        <p:nvSpPr>
          <p:cNvPr id="9" name="Text 4"/>
          <p:cNvSpPr/>
          <p:nvPr/>
        </p:nvSpPr>
        <p:spPr>
          <a:xfrm>
            <a:off x="5252561" y="3388519"/>
            <a:ext cx="1928098" cy="560308"/>
          </a:xfrm>
          <a:prstGeom prst="rect">
            <a:avLst/>
          </a:prstGeom>
          <a:noFill/>
          <a:ln/>
        </p:spPr>
        <p:txBody>
          <a:bodyPr wrap="square" rtlCol="0" anchor="t"/>
          <a:lstStyle/>
          <a:p>
            <a:pPr marL="0" indent="0" algn="l">
              <a:lnSpc>
                <a:spcPts val="2207"/>
              </a:lnSpc>
              <a:buNone/>
            </a:pPr>
            <a:r>
              <a:rPr lang="en-US" sz="1765" dirty="0">
                <a:solidFill>
                  <a:srgbClr val="404155"/>
                </a:solidFill>
                <a:latin typeface="Corben" pitchFamily="34" charset="0"/>
                <a:ea typeface="Corben" pitchFamily="34" charset="-122"/>
                <a:cs typeface="Corben" pitchFamily="34" charset="-120"/>
              </a:rPr>
              <a:t>Communication Modules</a:t>
            </a:r>
            <a:endParaRPr lang="en-US" sz="1765" dirty="0"/>
          </a:p>
        </p:txBody>
      </p:sp>
      <p:sp>
        <p:nvSpPr>
          <p:cNvPr id="10" name="Text 5"/>
          <p:cNvSpPr/>
          <p:nvPr/>
        </p:nvSpPr>
        <p:spPr>
          <a:xfrm>
            <a:off x="5252561" y="4056340"/>
            <a:ext cx="1928098" cy="2007751"/>
          </a:xfrm>
          <a:prstGeom prst="rect">
            <a:avLst/>
          </a:prstGeom>
          <a:noFill/>
          <a:ln/>
        </p:spPr>
        <p:txBody>
          <a:bodyPr wrap="square" rtlCol="0" anchor="t"/>
          <a:lstStyle/>
          <a:p>
            <a:pPr marL="0" indent="0" algn="l">
              <a:lnSpc>
                <a:spcPts val="2260"/>
              </a:lnSpc>
              <a:buNone/>
            </a:pPr>
            <a:r>
              <a:rPr lang="en-US" sz="1412" dirty="0">
                <a:solidFill>
                  <a:srgbClr val="404155"/>
                </a:solidFill>
                <a:latin typeface="Nobile" pitchFamily="34" charset="0"/>
                <a:ea typeface="Nobile" pitchFamily="34" charset="-122"/>
                <a:cs typeface="Nobile" pitchFamily="34" charset="-120"/>
              </a:rPr>
              <a:t>Embedded devices that enable two-way data transmission between smart meters and the central monitoring system.</a:t>
            </a:r>
            <a:endParaRPr lang="en-US" sz="1412" dirty="0"/>
          </a:p>
        </p:txBody>
      </p:sp>
      <p:pic>
        <p:nvPicPr>
          <p:cNvPr id="11" name="Image 3" descr="preencoded.png"/>
          <p:cNvPicPr>
            <a:picLocks noChangeAspect="1"/>
          </p:cNvPicPr>
          <p:nvPr/>
        </p:nvPicPr>
        <p:blipFill>
          <a:blip r:embed="rId6"/>
          <a:stretch>
            <a:fillRect/>
          </a:stretch>
        </p:blipFill>
        <p:spPr>
          <a:xfrm>
            <a:off x="7449622" y="1972866"/>
            <a:ext cx="1928098" cy="1191577"/>
          </a:xfrm>
          <a:prstGeom prst="rect">
            <a:avLst/>
          </a:prstGeom>
        </p:spPr>
      </p:pic>
      <p:sp>
        <p:nvSpPr>
          <p:cNvPr id="12" name="Text 6"/>
          <p:cNvSpPr/>
          <p:nvPr/>
        </p:nvSpPr>
        <p:spPr>
          <a:xfrm>
            <a:off x="7449622" y="3388519"/>
            <a:ext cx="1928098" cy="560308"/>
          </a:xfrm>
          <a:prstGeom prst="rect">
            <a:avLst/>
          </a:prstGeom>
          <a:noFill/>
          <a:ln/>
        </p:spPr>
        <p:txBody>
          <a:bodyPr wrap="square" rtlCol="0" anchor="t"/>
          <a:lstStyle/>
          <a:p>
            <a:pPr marL="0" indent="0" algn="l">
              <a:lnSpc>
                <a:spcPts val="2207"/>
              </a:lnSpc>
              <a:buNone/>
            </a:pPr>
            <a:r>
              <a:rPr lang="en-US" sz="1765" dirty="0">
                <a:solidFill>
                  <a:srgbClr val="404155"/>
                </a:solidFill>
                <a:latin typeface="Corben" pitchFamily="34" charset="0"/>
                <a:ea typeface="Corben" pitchFamily="34" charset="-122"/>
                <a:cs typeface="Corben" pitchFamily="34" charset="-120"/>
              </a:rPr>
              <a:t>Cloud-based Analytics</a:t>
            </a:r>
            <a:endParaRPr lang="en-US" sz="1765" dirty="0"/>
          </a:p>
        </p:txBody>
      </p:sp>
      <p:sp>
        <p:nvSpPr>
          <p:cNvPr id="13" name="Text 7"/>
          <p:cNvSpPr/>
          <p:nvPr/>
        </p:nvSpPr>
        <p:spPr>
          <a:xfrm>
            <a:off x="7449622" y="4056340"/>
            <a:ext cx="1928098" cy="2294573"/>
          </a:xfrm>
          <a:prstGeom prst="rect">
            <a:avLst/>
          </a:prstGeom>
          <a:noFill/>
          <a:ln/>
        </p:spPr>
        <p:txBody>
          <a:bodyPr wrap="square" rtlCol="0" anchor="t"/>
          <a:lstStyle/>
          <a:p>
            <a:pPr marL="0" indent="0" algn="l">
              <a:lnSpc>
                <a:spcPts val="2260"/>
              </a:lnSpc>
              <a:buNone/>
            </a:pPr>
            <a:r>
              <a:rPr lang="en-US" sz="1412" dirty="0">
                <a:solidFill>
                  <a:srgbClr val="404155"/>
                </a:solidFill>
                <a:latin typeface="Nobile" pitchFamily="34" charset="0"/>
                <a:ea typeface="Nobile" pitchFamily="34" charset="-122"/>
                <a:cs typeface="Nobile" pitchFamily="34" charset="-120"/>
              </a:rPr>
              <a:t>Powerful data processing and visualization platforms that analyze energy consumption patterns and provide actionable insights.</a:t>
            </a:r>
            <a:endParaRPr lang="en-US" sz="1412" dirty="0"/>
          </a:p>
        </p:txBody>
      </p:sp>
      <p:pic>
        <p:nvPicPr>
          <p:cNvPr id="14" name="Image 4" descr="preencoded.png"/>
          <p:cNvPicPr>
            <a:picLocks noChangeAspect="1"/>
          </p:cNvPicPr>
          <p:nvPr/>
        </p:nvPicPr>
        <p:blipFill>
          <a:blip r:embed="rId7"/>
          <a:stretch>
            <a:fillRect/>
          </a:stretch>
        </p:blipFill>
        <p:spPr>
          <a:xfrm>
            <a:off x="9646682" y="1972866"/>
            <a:ext cx="1928098" cy="1191577"/>
          </a:xfrm>
          <a:prstGeom prst="rect">
            <a:avLst/>
          </a:prstGeom>
        </p:spPr>
      </p:pic>
      <p:sp>
        <p:nvSpPr>
          <p:cNvPr id="15" name="Text 8"/>
          <p:cNvSpPr/>
          <p:nvPr/>
        </p:nvSpPr>
        <p:spPr>
          <a:xfrm>
            <a:off x="9646682" y="3388519"/>
            <a:ext cx="1928098" cy="280154"/>
          </a:xfrm>
          <a:prstGeom prst="rect">
            <a:avLst/>
          </a:prstGeom>
          <a:noFill/>
          <a:ln/>
        </p:spPr>
        <p:txBody>
          <a:bodyPr wrap="none" rtlCol="0" anchor="t"/>
          <a:lstStyle/>
          <a:p>
            <a:pPr marL="0" indent="0" algn="l">
              <a:lnSpc>
                <a:spcPts val="2207"/>
              </a:lnSpc>
              <a:buNone/>
            </a:pPr>
            <a:r>
              <a:rPr lang="en-US" sz="1765" dirty="0">
                <a:solidFill>
                  <a:srgbClr val="404155"/>
                </a:solidFill>
                <a:latin typeface="Corben" pitchFamily="34" charset="0"/>
                <a:ea typeface="Corben" pitchFamily="34" charset="-122"/>
                <a:cs typeface="Corben" pitchFamily="34" charset="-120"/>
              </a:rPr>
              <a:t>Control Systems</a:t>
            </a:r>
            <a:endParaRPr lang="en-US" sz="1765" dirty="0"/>
          </a:p>
        </p:txBody>
      </p:sp>
      <p:sp>
        <p:nvSpPr>
          <p:cNvPr id="16" name="Text 9"/>
          <p:cNvSpPr/>
          <p:nvPr/>
        </p:nvSpPr>
        <p:spPr>
          <a:xfrm>
            <a:off x="9646682" y="3776186"/>
            <a:ext cx="1928098" cy="2294573"/>
          </a:xfrm>
          <a:prstGeom prst="rect">
            <a:avLst/>
          </a:prstGeom>
          <a:noFill/>
          <a:ln/>
        </p:spPr>
        <p:txBody>
          <a:bodyPr wrap="square" rtlCol="0" anchor="t"/>
          <a:lstStyle/>
          <a:p>
            <a:pPr marL="0" indent="0" algn="l">
              <a:lnSpc>
                <a:spcPts val="2260"/>
              </a:lnSpc>
              <a:buNone/>
            </a:pPr>
            <a:r>
              <a:rPr lang="en-US" sz="1412" dirty="0">
                <a:solidFill>
                  <a:srgbClr val="404155"/>
                </a:solidFill>
                <a:latin typeface="Nobile" pitchFamily="34" charset="0"/>
                <a:ea typeface="Nobile" pitchFamily="34" charset="-122"/>
                <a:cs typeface="Nobile" pitchFamily="34" charset="-120"/>
              </a:rPr>
              <a:t>Integrated software and hardware that allow remote monitoring, management, and optimization of the entire metering infrastructure.</a:t>
            </a:r>
            <a:endParaRPr lang="en-US" sz="1412" dirty="0"/>
          </a:p>
        </p:txBody>
      </p:sp>
      <p:sp>
        <p:nvSpPr>
          <p:cNvPr id="17" name="Text 10"/>
          <p:cNvSpPr/>
          <p:nvPr/>
        </p:nvSpPr>
        <p:spPr>
          <a:xfrm>
            <a:off x="3055501" y="6619875"/>
            <a:ext cx="4483775" cy="560427"/>
          </a:xfrm>
          <a:prstGeom prst="rect">
            <a:avLst/>
          </a:prstGeom>
          <a:noFill/>
          <a:ln/>
        </p:spPr>
        <p:txBody>
          <a:bodyPr wrap="none" rtlCol="0" anchor="t"/>
          <a:lstStyle/>
          <a:p>
            <a:pPr marL="0" indent="0">
              <a:lnSpc>
                <a:spcPts val="4413"/>
              </a:lnSpc>
              <a:buNone/>
            </a:pPr>
            <a:endParaRPr lang="en-US" sz="3531" dirty="0"/>
          </a:p>
        </p:txBody>
      </p:sp>
      <p:sp>
        <p:nvSpPr>
          <p:cNvPr id="18" name="Text 11"/>
          <p:cNvSpPr/>
          <p:nvPr/>
        </p:nvSpPr>
        <p:spPr>
          <a:xfrm>
            <a:off x="3055501" y="7449264"/>
            <a:ext cx="8519279" cy="286822"/>
          </a:xfrm>
          <a:prstGeom prst="rect">
            <a:avLst/>
          </a:prstGeom>
          <a:noFill/>
          <a:ln/>
        </p:spPr>
        <p:txBody>
          <a:bodyPr wrap="none" rtlCol="0" anchor="t"/>
          <a:lstStyle/>
          <a:p>
            <a:pPr marL="0" indent="0">
              <a:lnSpc>
                <a:spcPts val="2260"/>
              </a:lnSpc>
              <a:buNone/>
            </a:pPr>
            <a:endParaRPr lang="en-US" sz="141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2037993" y="1611630"/>
            <a:ext cx="5006221" cy="5006221"/>
          </a:xfrm>
          <a:prstGeom prst="rect">
            <a:avLst/>
          </a:prstGeom>
        </p:spPr>
      </p:pic>
      <p:sp>
        <p:nvSpPr>
          <p:cNvPr id="5" name="Text 1"/>
          <p:cNvSpPr/>
          <p:nvPr/>
        </p:nvSpPr>
        <p:spPr>
          <a:xfrm>
            <a:off x="7593806" y="1790581"/>
            <a:ext cx="5006221"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ESP 32</a:t>
            </a:r>
            <a:endParaRPr lang="en-US" sz="4374" dirty="0"/>
          </a:p>
        </p:txBody>
      </p:sp>
      <p:sp>
        <p:nvSpPr>
          <p:cNvPr id="6" name="Text 2"/>
          <p:cNvSpPr/>
          <p:nvPr/>
        </p:nvSpPr>
        <p:spPr>
          <a:xfrm>
            <a:off x="7593806" y="2707124"/>
            <a:ext cx="5006221" cy="3198614"/>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ESP32 is a powerful microcontroller that is often used in IoT-based systems. It is equipped with Wi-Fi and Bluetooth capabilities, making it ideal for connecting devices to the internet and enabling communication between them. With its extensive range of features and functions, the ESP32 is a popular choice for developers working on automated metering systems.</a:t>
            </a:r>
            <a:endParaRPr lang="en-US" sz="1750" dirty="0"/>
          </a:p>
        </p:txBody>
      </p:sp>
      <p:sp>
        <p:nvSpPr>
          <p:cNvPr id="7" name="Text 3"/>
          <p:cNvSpPr/>
          <p:nvPr/>
        </p:nvSpPr>
        <p:spPr>
          <a:xfrm>
            <a:off x="7593806" y="6105644"/>
            <a:ext cx="500622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2037993" y="1611630"/>
            <a:ext cx="5006221" cy="5006221"/>
          </a:xfrm>
          <a:prstGeom prst="rect">
            <a:avLst/>
          </a:prstGeom>
        </p:spPr>
      </p:pic>
      <p:sp>
        <p:nvSpPr>
          <p:cNvPr id="5" name="Text 1"/>
          <p:cNvSpPr/>
          <p:nvPr/>
        </p:nvSpPr>
        <p:spPr>
          <a:xfrm>
            <a:off x="7593806" y="1790581"/>
            <a:ext cx="5006221"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PZEM - 004T</a:t>
            </a:r>
            <a:endParaRPr lang="en-US" sz="4374" dirty="0"/>
          </a:p>
        </p:txBody>
      </p:sp>
      <p:sp>
        <p:nvSpPr>
          <p:cNvPr id="6" name="Text 2"/>
          <p:cNvSpPr/>
          <p:nvPr/>
        </p:nvSpPr>
        <p:spPr>
          <a:xfrm>
            <a:off x="7593806" y="2707124"/>
            <a:ext cx="5006221" cy="3198614"/>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PZEM-004T is a versatile energy monitor module that is frequently used in conjunction with microcontrollers like the ESP32. It allows users to measure various electrical parameters such as voltage, current, power, and energy consumption. This module is compact, easy to use, and provides accurate readings, making it a valuable tool for monitoring and managing energy usage in IoT applications.</a:t>
            </a:r>
            <a:endParaRPr lang="en-US" sz="1750" dirty="0"/>
          </a:p>
        </p:txBody>
      </p:sp>
      <p:sp>
        <p:nvSpPr>
          <p:cNvPr id="7" name="Text 3"/>
          <p:cNvSpPr/>
          <p:nvPr/>
        </p:nvSpPr>
        <p:spPr>
          <a:xfrm>
            <a:off x="7593806" y="6105644"/>
            <a:ext cx="500622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pic>
        <p:nvPicPr>
          <p:cNvPr id="5" name="Image 2" descr="preencoded.png"/>
          <p:cNvPicPr>
            <a:picLocks noChangeAspect="1"/>
          </p:cNvPicPr>
          <p:nvPr/>
        </p:nvPicPr>
        <p:blipFill>
          <a:blip r:embed="rId5"/>
          <a:stretch>
            <a:fillRect/>
          </a:stretch>
        </p:blipFill>
        <p:spPr>
          <a:xfrm>
            <a:off x="11258074" y="2796302"/>
            <a:ext cx="3102173" cy="2636877"/>
          </a:xfrm>
          <a:prstGeom prst="rect">
            <a:avLst/>
          </a:prstGeom>
        </p:spPr>
      </p:pic>
      <p:sp>
        <p:nvSpPr>
          <p:cNvPr id="6" name="Text 1"/>
          <p:cNvSpPr/>
          <p:nvPr/>
        </p:nvSpPr>
        <p:spPr>
          <a:xfrm>
            <a:off x="833199" y="925473"/>
            <a:ext cx="8837533"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Data Collection and Transmission</a:t>
            </a:r>
            <a:endParaRPr lang="en-US" sz="4374" dirty="0"/>
          </a:p>
        </p:txBody>
      </p:sp>
      <p:sp>
        <p:nvSpPr>
          <p:cNvPr id="7" name="Shape 2"/>
          <p:cNvSpPr/>
          <p:nvPr/>
        </p:nvSpPr>
        <p:spPr>
          <a:xfrm>
            <a:off x="1144310" y="1953101"/>
            <a:ext cx="44410" cy="5351026"/>
          </a:xfrm>
          <a:prstGeom prst="roundRect">
            <a:avLst>
              <a:gd name="adj" fmla="val 225151"/>
            </a:avLst>
          </a:prstGeom>
          <a:solidFill>
            <a:srgbClr val="B8BFDF"/>
          </a:solidFill>
          <a:ln/>
        </p:spPr>
      </p:sp>
      <p:sp>
        <p:nvSpPr>
          <p:cNvPr id="8" name="Shape 3"/>
          <p:cNvSpPr/>
          <p:nvPr/>
        </p:nvSpPr>
        <p:spPr>
          <a:xfrm>
            <a:off x="1416427" y="2354401"/>
            <a:ext cx="777597" cy="44410"/>
          </a:xfrm>
          <a:prstGeom prst="roundRect">
            <a:avLst>
              <a:gd name="adj" fmla="val 225151"/>
            </a:avLst>
          </a:prstGeom>
          <a:solidFill>
            <a:srgbClr val="B8BFDF"/>
          </a:solidFill>
          <a:ln/>
        </p:spPr>
      </p:sp>
      <p:sp>
        <p:nvSpPr>
          <p:cNvPr id="9" name="Shape 4"/>
          <p:cNvSpPr/>
          <p:nvPr/>
        </p:nvSpPr>
        <p:spPr>
          <a:xfrm>
            <a:off x="916484" y="2126694"/>
            <a:ext cx="499943" cy="499943"/>
          </a:xfrm>
          <a:prstGeom prst="roundRect">
            <a:avLst>
              <a:gd name="adj" fmla="val 20000"/>
            </a:avLst>
          </a:prstGeom>
          <a:solidFill>
            <a:srgbClr val="D2D9F9"/>
          </a:solidFill>
          <a:ln w="7620">
            <a:solidFill>
              <a:srgbClr val="B8BFDF"/>
            </a:solidFill>
            <a:prstDash val="solid"/>
          </a:ln>
        </p:spPr>
      </p:sp>
      <p:sp>
        <p:nvSpPr>
          <p:cNvPr id="10" name="Text 5"/>
          <p:cNvSpPr/>
          <p:nvPr/>
        </p:nvSpPr>
        <p:spPr>
          <a:xfrm>
            <a:off x="1117223" y="2168366"/>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11" name="Text 6"/>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Smart Meter Data</a:t>
            </a:r>
            <a:endParaRPr lang="en-US" sz="2187" dirty="0"/>
          </a:p>
        </p:txBody>
      </p:sp>
      <p:sp>
        <p:nvSpPr>
          <p:cNvPr id="12" name="Text 7"/>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Smart meters continuously monitor and record electricity usage data in real-time.</a:t>
            </a:r>
            <a:endParaRPr lang="en-US" sz="1750" dirty="0"/>
          </a:p>
        </p:txBody>
      </p:sp>
      <p:sp>
        <p:nvSpPr>
          <p:cNvPr id="13" name="Shape 8"/>
          <p:cNvSpPr/>
          <p:nvPr/>
        </p:nvSpPr>
        <p:spPr>
          <a:xfrm>
            <a:off x="1416427" y="4212134"/>
            <a:ext cx="777597" cy="44410"/>
          </a:xfrm>
          <a:prstGeom prst="roundRect">
            <a:avLst>
              <a:gd name="adj" fmla="val 225151"/>
            </a:avLst>
          </a:prstGeom>
          <a:solidFill>
            <a:srgbClr val="B8BFDF"/>
          </a:solidFill>
          <a:ln/>
        </p:spPr>
      </p:sp>
      <p:sp>
        <p:nvSpPr>
          <p:cNvPr id="14" name="Shape 9"/>
          <p:cNvSpPr/>
          <p:nvPr/>
        </p:nvSpPr>
        <p:spPr>
          <a:xfrm>
            <a:off x="916484" y="3984427"/>
            <a:ext cx="499943" cy="499943"/>
          </a:xfrm>
          <a:prstGeom prst="roundRect">
            <a:avLst>
              <a:gd name="adj" fmla="val 20000"/>
            </a:avLst>
          </a:prstGeom>
          <a:solidFill>
            <a:srgbClr val="D2D9F9"/>
          </a:solidFill>
          <a:ln w="7620">
            <a:solidFill>
              <a:srgbClr val="B8BFDF"/>
            </a:solidFill>
            <a:prstDash val="solid"/>
          </a:ln>
        </p:spPr>
      </p:sp>
      <p:sp>
        <p:nvSpPr>
          <p:cNvPr id="15" name="Text 10"/>
          <p:cNvSpPr/>
          <p:nvPr/>
        </p:nvSpPr>
        <p:spPr>
          <a:xfrm>
            <a:off x="1079480" y="4026098"/>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6" name="Text 11"/>
          <p:cNvSpPr/>
          <p:nvPr/>
        </p:nvSpPr>
        <p:spPr>
          <a:xfrm>
            <a:off x="2388513" y="4033004"/>
            <a:ext cx="3377089"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Wireless Communication</a:t>
            </a:r>
            <a:endParaRPr lang="en-US" sz="2187" dirty="0"/>
          </a:p>
        </p:txBody>
      </p:sp>
      <p:sp>
        <p:nvSpPr>
          <p:cNvPr id="17"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Advanced communication modules transmit the metering data wirelessly to a central hub or cloud platform.</a:t>
            </a:r>
            <a:endParaRPr lang="en-US" sz="1750" dirty="0"/>
          </a:p>
        </p:txBody>
      </p:sp>
      <p:sp>
        <p:nvSpPr>
          <p:cNvPr id="18" name="Shape 13"/>
          <p:cNvSpPr/>
          <p:nvPr/>
        </p:nvSpPr>
        <p:spPr>
          <a:xfrm>
            <a:off x="1416427" y="6069866"/>
            <a:ext cx="777597" cy="44410"/>
          </a:xfrm>
          <a:prstGeom prst="roundRect">
            <a:avLst>
              <a:gd name="adj" fmla="val 225151"/>
            </a:avLst>
          </a:prstGeom>
          <a:solidFill>
            <a:srgbClr val="B8BFDF"/>
          </a:solidFill>
          <a:ln/>
        </p:spPr>
      </p:sp>
      <p:sp>
        <p:nvSpPr>
          <p:cNvPr id="19" name="Shape 14"/>
          <p:cNvSpPr/>
          <p:nvPr/>
        </p:nvSpPr>
        <p:spPr>
          <a:xfrm>
            <a:off x="916484" y="5842159"/>
            <a:ext cx="499943" cy="499943"/>
          </a:xfrm>
          <a:prstGeom prst="roundRect">
            <a:avLst>
              <a:gd name="adj" fmla="val 20000"/>
            </a:avLst>
          </a:prstGeom>
          <a:solidFill>
            <a:srgbClr val="D2D9F9"/>
          </a:solidFill>
          <a:ln w="7620">
            <a:solidFill>
              <a:srgbClr val="B8BFDF"/>
            </a:solidFill>
            <a:prstDash val="solid"/>
          </a:ln>
        </p:spPr>
      </p:sp>
      <p:sp>
        <p:nvSpPr>
          <p:cNvPr id="20" name="Text 15"/>
          <p:cNvSpPr/>
          <p:nvPr/>
        </p:nvSpPr>
        <p:spPr>
          <a:xfrm>
            <a:off x="1072813" y="5883831"/>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21" name="Text 16"/>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Secure Transmission</a:t>
            </a:r>
            <a:endParaRPr lang="en-US" sz="2187" dirty="0"/>
          </a:p>
        </p:txBody>
      </p:sp>
      <p:sp>
        <p:nvSpPr>
          <p:cNvPr id="22" name="Text 17"/>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Encrypted protocols ensure the safe and reliable transfer of sensitive energy consumption information.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aswin suresh</cp:lastModifiedBy>
  <cp:revision>2</cp:revision>
  <dcterms:created xsi:type="dcterms:W3CDTF">2024-05-02T20:12:57Z</dcterms:created>
  <dcterms:modified xsi:type="dcterms:W3CDTF">2024-05-02T20:28:14Z</dcterms:modified>
</cp:coreProperties>
</file>